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8" r:id="rId1"/>
  </p:sldMasterIdLst>
  <p:sldIdLst>
    <p:sldId id="256" r:id="rId2"/>
    <p:sldId id="258" r:id="rId3"/>
    <p:sldId id="259" r:id="rId4"/>
    <p:sldId id="262" r:id="rId5"/>
    <p:sldId id="263" r:id="rId6"/>
    <p:sldId id="260" r:id="rId7"/>
    <p:sldId id="257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BF20-6C6A-40F4-9BD1-4D549A89FA7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F52D-1944-4C3D-A894-3B13F9BF6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753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BF20-6C6A-40F4-9BD1-4D549A89FA7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F52D-1944-4C3D-A894-3B13F9BF6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223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BF20-6C6A-40F4-9BD1-4D549A89FA7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F52D-1944-4C3D-A894-3B13F9BF6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0802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BF20-6C6A-40F4-9BD1-4D549A89FA7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F52D-1944-4C3D-A894-3B13F9BF6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9405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BF20-6C6A-40F4-9BD1-4D549A89FA7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F52D-1944-4C3D-A894-3B13F9BF6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7158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BF20-6C6A-40F4-9BD1-4D549A89FA7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F52D-1944-4C3D-A894-3B13F9BF6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0509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BF20-6C6A-40F4-9BD1-4D549A89FA7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F52D-1944-4C3D-A894-3B13F9BF6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8981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BF20-6C6A-40F4-9BD1-4D549A89FA7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F52D-1944-4C3D-A894-3B13F9BF6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744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BF20-6C6A-40F4-9BD1-4D549A89FA7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F52D-1944-4C3D-A894-3B13F9BF6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97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BF20-6C6A-40F4-9BD1-4D549A89FA7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F52D-1944-4C3D-A894-3B13F9BF6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118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BF20-6C6A-40F4-9BD1-4D549A89FA7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F52D-1944-4C3D-A894-3B13F9BF6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714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BF20-6C6A-40F4-9BD1-4D549A89FA7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F52D-1944-4C3D-A894-3B13F9BF6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3264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BF20-6C6A-40F4-9BD1-4D549A89FA7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F52D-1944-4C3D-A894-3B13F9BF6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569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BF20-6C6A-40F4-9BD1-4D549A89FA7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F52D-1944-4C3D-A894-3B13F9BF6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592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BF20-6C6A-40F4-9BD1-4D549A89FA7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F52D-1944-4C3D-A894-3B13F9BF6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406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9BF20-6C6A-40F4-9BD1-4D549A89FA7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9BF52D-1944-4C3D-A894-3B13F9BF6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058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CD59BF20-6C6A-40F4-9BD1-4D549A89FA7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A99BF52D-1944-4C3D-A894-3B13F9BF6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788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CD59BF20-6C6A-40F4-9BD1-4D549A89FA74}" type="datetimeFigureOut">
              <a:rPr lang="en-US" smtClean="0"/>
              <a:t>12/18/2025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A99BF52D-1944-4C3D-A894-3B13F9BF6D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9297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99" r:id="rId1"/>
    <p:sldLayoutId id="2147483900" r:id="rId2"/>
    <p:sldLayoutId id="2147483901" r:id="rId3"/>
    <p:sldLayoutId id="2147483902" r:id="rId4"/>
    <p:sldLayoutId id="2147483903" r:id="rId5"/>
    <p:sldLayoutId id="2147483904" r:id="rId6"/>
    <p:sldLayoutId id="2147483905" r:id="rId7"/>
    <p:sldLayoutId id="2147483906" r:id="rId8"/>
    <p:sldLayoutId id="2147483907" r:id="rId9"/>
    <p:sldLayoutId id="2147483908" r:id="rId10"/>
    <p:sldLayoutId id="2147483909" r:id="rId11"/>
    <p:sldLayoutId id="2147483910" r:id="rId12"/>
    <p:sldLayoutId id="2147483911" r:id="rId13"/>
    <p:sldLayoutId id="2147483912" r:id="rId14"/>
    <p:sldLayoutId id="2147483913" r:id="rId15"/>
    <p:sldLayoutId id="2147483914" r:id="rId16"/>
    <p:sldLayoutId id="214748391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505.24365" TargetMode="External"/><Relationship Id="rId2" Type="http://schemas.openxmlformats.org/officeDocument/2006/relationships/hyperlink" Target="https://arxiv.org/abs/2308.12612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hesciencebrigade.org/jst/article/view/514" TargetMode="External"/><Relationship Id="rId4" Type="http://schemas.openxmlformats.org/officeDocument/2006/relationships/hyperlink" Target="https://airccse.org/journal/cnc/5513cnc14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CCIBT Hackathon 2025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FFFF00"/>
                </a:solidFill>
              </a:rPr>
              <a:t>Team </a:t>
            </a:r>
            <a:r>
              <a:rPr lang="en-US" sz="2800" dirty="0" smtClean="0">
                <a:solidFill>
                  <a:srgbClr val="FF0000"/>
                </a:solidFill>
              </a:rPr>
              <a:t>Mercurious</a:t>
            </a:r>
          </a:p>
          <a:p>
            <a:r>
              <a:rPr lang="en-US" sz="2800" dirty="0" smtClean="0">
                <a:solidFill>
                  <a:srgbClr val="FFFF00"/>
                </a:solidFill>
              </a:rPr>
              <a:t>Challenge: System Observability -Volume Spike</a:t>
            </a: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6326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Members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20520322">
            <a:off x="602154" y="1158288"/>
            <a:ext cx="10590676" cy="3124201"/>
          </a:xfrm>
        </p:spPr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00"/>
                </a:solidFill>
              </a:rPr>
              <a:t>Chris Mercer – UI &amp; ADK Agent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00"/>
                </a:solidFill>
              </a:rPr>
              <a:t>Elmer Cabanado – ADK Agent &amp; Model training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00"/>
                </a:solidFill>
              </a:rPr>
              <a:t>Poonam Nagdev - </a:t>
            </a:r>
            <a:r>
              <a:rPr lang="en-US" dirty="0">
                <a:solidFill>
                  <a:srgbClr val="FFFF00"/>
                </a:solidFill>
              </a:rPr>
              <a:t>UI and ADK Agent </a:t>
            </a:r>
            <a:endParaRPr lang="en-US" dirty="0" smtClean="0">
              <a:solidFill>
                <a:srgbClr val="FFFF00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00"/>
                </a:solidFill>
              </a:rPr>
              <a:t>Mathew Sijo - </a:t>
            </a:r>
            <a:r>
              <a:rPr lang="en-US" dirty="0">
                <a:solidFill>
                  <a:srgbClr val="FFFF00"/>
                </a:solidFill>
              </a:rPr>
              <a:t>ADK </a:t>
            </a:r>
            <a:r>
              <a:rPr lang="en-US" dirty="0" smtClean="0">
                <a:solidFill>
                  <a:srgbClr val="FFFF00"/>
                </a:solidFill>
              </a:rPr>
              <a:t>Agent &amp; </a:t>
            </a:r>
            <a:r>
              <a:rPr lang="en-US" dirty="0">
                <a:solidFill>
                  <a:srgbClr val="FFFF00"/>
                </a:solidFill>
              </a:rPr>
              <a:t>Model training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dirty="0" smtClean="0">
                <a:solidFill>
                  <a:srgbClr val="FFFF00"/>
                </a:solidFill>
              </a:rPr>
              <a:t>Minesh Christian – Dataset Preprocessing, </a:t>
            </a:r>
            <a:r>
              <a:rPr lang="en-US" dirty="0">
                <a:solidFill>
                  <a:srgbClr val="FFFF00"/>
                </a:solidFill>
              </a:rPr>
              <a:t>Model </a:t>
            </a:r>
            <a:r>
              <a:rPr lang="en-US" dirty="0" smtClean="0">
                <a:solidFill>
                  <a:srgbClr val="FFFF00"/>
                </a:solidFill>
              </a:rPr>
              <a:t>training, ADK Agent &amp; Observability</a:t>
            </a:r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337224">
            <a:off x="5627121" y="3870952"/>
            <a:ext cx="4412245" cy="2253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040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7830" y="195787"/>
            <a:ext cx="9905998" cy="1905000"/>
          </a:xfrm>
        </p:spPr>
        <p:txBody>
          <a:bodyPr/>
          <a:lstStyle/>
          <a:p>
            <a:r>
              <a:rPr lang="en-US" dirty="0" smtClean="0"/>
              <a:t>Solution – Process and Planning</a:t>
            </a:r>
            <a:endParaRPr lang="en-US" dirty="0"/>
          </a:p>
        </p:txBody>
      </p:sp>
      <p:sp>
        <p:nvSpPr>
          <p:cNvPr id="46" name="Rectangle 45"/>
          <p:cNvSpPr/>
          <p:nvPr/>
        </p:nvSpPr>
        <p:spPr>
          <a:xfrm>
            <a:off x="4952605" y="4019870"/>
            <a:ext cx="1695229" cy="90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AI Assistant [Gemini</a:t>
            </a:r>
          </a:p>
          <a:p>
            <a:pPr algn="ctr"/>
            <a:r>
              <a:rPr lang="en-US" dirty="0" smtClean="0"/>
              <a:t>ChatGPT]</a:t>
            </a:r>
          </a:p>
        </p:txBody>
      </p:sp>
      <p:sp>
        <p:nvSpPr>
          <p:cNvPr id="47" name="Rectangle 46"/>
          <p:cNvSpPr/>
          <p:nvPr/>
        </p:nvSpPr>
        <p:spPr>
          <a:xfrm>
            <a:off x="5086094" y="1821989"/>
            <a:ext cx="1695229" cy="10885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Brainstorming </a:t>
            </a:r>
          </a:p>
        </p:txBody>
      </p:sp>
      <p:pic>
        <p:nvPicPr>
          <p:cNvPr id="49" name="Picture 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2856" y="1384984"/>
            <a:ext cx="3690972" cy="5137742"/>
          </a:xfrm>
          <a:prstGeom prst="rect">
            <a:avLst/>
          </a:prstGeom>
        </p:spPr>
      </p:pic>
      <p:sp>
        <p:nvSpPr>
          <p:cNvPr id="50" name="Rectangle 49"/>
          <p:cNvSpPr/>
          <p:nvPr/>
        </p:nvSpPr>
        <p:spPr>
          <a:xfrm>
            <a:off x="224707" y="1528313"/>
            <a:ext cx="4307247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FFFF00"/>
                </a:solidFill>
              </a:rPr>
              <a:t>Organizations frequently encounter unexpected volume spikes in operational or financial reports.</a:t>
            </a:r>
          </a:p>
          <a:p>
            <a:endParaRPr lang="en-US" dirty="0">
              <a:solidFill>
                <a:srgbClr val="FFFF00"/>
              </a:solidFill>
            </a:endParaRPr>
          </a:p>
          <a:p>
            <a:r>
              <a:rPr lang="en-US" dirty="0" smtClean="0">
                <a:solidFill>
                  <a:srgbClr val="FFFF00"/>
                </a:solidFill>
              </a:rPr>
              <a:t>These anomalies often stem from migration activities or workload shifts, but the lack of correlation and clear explanation leads to:</a:t>
            </a:r>
          </a:p>
          <a:p>
            <a:endParaRPr lang="en-US" dirty="0" smtClean="0">
              <a:solidFill>
                <a:srgbClr val="FFFF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FF00"/>
                </a:solidFill>
              </a:rPr>
              <a:t>﻿﻿Delays in root cause analysis.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FF00"/>
                </a:solidFill>
              </a:rPr>
              <a:t>﻿﻿Inefficient resource allocation.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FF00"/>
                </a:solidFill>
              </a:rPr>
              <a:t>﻿﻿Increased operational risk and cost.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solidFill>
                  <a:srgbClr val="FFFF00"/>
                </a:solidFill>
              </a:rPr>
              <a:t>Current processes do not provide timely insights or actionable recommendations, making it difficult for platform and operations teams to respond effectively.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4861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81" y="-77868"/>
            <a:ext cx="9905998" cy="1905000"/>
          </a:xfrm>
        </p:spPr>
        <p:txBody>
          <a:bodyPr/>
          <a:lstStyle/>
          <a:p>
            <a:r>
              <a:rPr lang="en-US" dirty="0" smtClean="0"/>
              <a:t>Process/Flow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661609" y="2202870"/>
            <a:ext cx="1442852" cy="90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Features Extraction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877788" y="2202871"/>
            <a:ext cx="1442852" cy="90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Features Scaling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959929" y="2202871"/>
            <a:ext cx="1442852" cy="90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Google Cloud/BQ Ingestion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042070" y="2202870"/>
            <a:ext cx="1442852" cy="90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BiqQuery Model Training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9251656" y="2202870"/>
            <a:ext cx="1442852" cy="90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ADK Agents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9246008" y="4142670"/>
            <a:ext cx="1481038" cy="92991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Access to BQ Models</a:t>
            </a:r>
          </a:p>
        </p:txBody>
      </p:sp>
      <p:cxnSp>
        <p:nvCxnSpPr>
          <p:cNvPr id="11" name="Straight Arrow Connector 10"/>
          <p:cNvCxnSpPr>
            <a:stCxn id="4" idx="3"/>
            <a:endCxn id="5" idx="1"/>
          </p:cNvCxnSpPr>
          <p:nvPr/>
        </p:nvCxnSpPr>
        <p:spPr>
          <a:xfrm>
            <a:off x="2104461" y="2657102"/>
            <a:ext cx="773327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3"/>
            <a:endCxn id="6" idx="1"/>
          </p:cNvCxnSpPr>
          <p:nvPr/>
        </p:nvCxnSpPr>
        <p:spPr>
          <a:xfrm>
            <a:off x="4320640" y="2657103"/>
            <a:ext cx="63928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  <a:endCxn id="7" idx="1"/>
          </p:cNvCxnSpPr>
          <p:nvPr/>
        </p:nvCxnSpPr>
        <p:spPr>
          <a:xfrm flipV="1">
            <a:off x="6402781" y="2657102"/>
            <a:ext cx="639289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7" idx="3"/>
            <a:endCxn id="8" idx="1"/>
          </p:cNvCxnSpPr>
          <p:nvPr/>
        </p:nvCxnSpPr>
        <p:spPr>
          <a:xfrm>
            <a:off x="8484922" y="2657102"/>
            <a:ext cx="76673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8" idx="2"/>
            <a:endCxn id="9" idx="0"/>
          </p:cNvCxnSpPr>
          <p:nvPr/>
        </p:nvCxnSpPr>
        <p:spPr>
          <a:xfrm>
            <a:off x="9973082" y="3111333"/>
            <a:ext cx="13445" cy="103133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6040316" y="4164125"/>
            <a:ext cx="1442852" cy="90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Response to user</a:t>
            </a:r>
            <a:endParaRPr lang="en-US" dirty="0"/>
          </a:p>
        </p:txBody>
      </p:sp>
      <p:cxnSp>
        <p:nvCxnSpPr>
          <p:cNvPr id="31" name="Straight Arrow Connector 30"/>
          <p:cNvCxnSpPr>
            <a:stCxn id="9" idx="1"/>
            <a:endCxn id="30" idx="3"/>
          </p:cNvCxnSpPr>
          <p:nvPr/>
        </p:nvCxnSpPr>
        <p:spPr>
          <a:xfrm flipH="1">
            <a:off x="7483168" y="4607629"/>
            <a:ext cx="1762840" cy="107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2682855" y="4226335"/>
            <a:ext cx="1442852" cy="9084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AI Assistant [Gemini</a:t>
            </a:r>
          </a:p>
          <a:p>
            <a:pPr algn="ctr"/>
            <a:r>
              <a:rPr lang="en-US" dirty="0" smtClean="0"/>
              <a:t>ChatGPT]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2198341" y="3601541"/>
            <a:ext cx="533956" cy="67277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V="1">
            <a:off x="3529272" y="3542961"/>
            <a:ext cx="269077" cy="70199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4113022" y="4031369"/>
            <a:ext cx="972645" cy="37273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7975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81" y="-77868"/>
            <a:ext cx="9905998" cy="1905000"/>
          </a:xfrm>
        </p:spPr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156492" y="1889128"/>
            <a:ext cx="1730204" cy="1127204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r>
              <a:rPr lang="en-US" dirty="0" smtClean="0"/>
              <a:t>UI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7042068" y="1662545"/>
            <a:ext cx="1799111" cy="207224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FAST API Service to</a:t>
            </a:r>
          </a:p>
          <a:p>
            <a:pPr algn="ctr"/>
            <a:r>
              <a:rPr lang="en-US" dirty="0" smtClean="0"/>
              <a:t>Host Agents</a:t>
            </a:r>
            <a:endParaRPr lang="en-US" dirty="0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9184" y="1816822"/>
            <a:ext cx="552030" cy="24699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5608" y="1557963"/>
            <a:ext cx="552030" cy="246999"/>
          </a:xfrm>
          <a:prstGeom prst="rect">
            <a:avLst/>
          </a:prstGeom>
        </p:spPr>
      </p:pic>
      <p:cxnSp>
        <p:nvCxnSpPr>
          <p:cNvPr id="25" name="Elbow Connector 24"/>
          <p:cNvCxnSpPr>
            <a:stCxn id="8" idx="3"/>
          </p:cNvCxnSpPr>
          <p:nvPr/>
        </p:nvCxnSpPr>
        <p:spPr>
          <a:xfrm>
            <a:off x="4886696" y="2452730"/>
            <a:ext cx="2158399" cy="328230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/>
          <p:cNvSpPr/>
          <p:nvPr/>
        </p:nvSpPr>
        <p:spPr>
          <a:xfrm>
            <a:off x="7042067" y="4360388"/>
            <a:ext cx="1799111" cy="2072245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ML Models</a:t>
            </a:r>
          </a:p>
          <a:p>
            <a:pPr algn="ctr"/>
            <a:r>
              <a:rPr lang="en-US" dirty="0" smtClean="0"/>
              <a:t>Data Tables </a:t>
            </a:r>
            <a:endParaRPr lang="en-US" dirty="0"/>
          </a:p>
        </p:txBody>
      </p:sp>
      <p:cxnSp>
        <p:nvCxnSpPr>
          <p:cNvPr id="29" name="Elbow Connector 28"/>
          <p:cNvCxnSpPr>
            <a:stCxn id="3" idx="2"/>
          </p:cNvCxnSpPr>
          <p:nvPr/>
        </p:nvCxnSpPr>
        <p:spPr>
          <a:xfrm rot="5400000">
            <a:off x="7535870" y="3954634"/>
            <a:ext cx="625598" cy="185910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5220180" y="2119381"/>
            <a:ext cx="1488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REST CALLs</a:t>
            </a:r>
            <a:endParaRPr lang="en-US" dirty="0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5365" y="6113798"/>
            <a:ext cx="732513" cy="484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858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684" y="-237520"/>
            <a:ext cx="9905998" cy="1905000"/>
          </a:xfrm>
        </p:spPr>
        <p:txBody>
          <a:bodyPr/>
          <a:lstStyle/>
          <a:p>
            <a:r>
              <a:rPr lang="en-US" dirty="0" smtClean="0"/>
              <a:t>Major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rot="1084217">
            <a:off x="6896561" y="2444860"/>
            <a:ext cx="3786847" cy="1495302"/>
          </a:xfrm>
        </p:spPr>
        <p:txBody>
          <a:bodyPr>
            <a:normAutofit fontScale="85000" lnSpcReduction="20000"/>
          </a:bodyPr>
          <a:lstStyle/>
          <a:p>
            <a:pPr lvl="1"/>
            <a:r>
              <a:rPr lang="en-US" dirty="0" smtClean="0">
                <a:solidFill>
                  <a:srgbClr val="FF0000"/>
                </a:solidFill>
              </a:rPr>
              <a:t>K–MEANS</a:t>
            </a:r>
            <a:r>
              <a:rPr lang="en-US" dirty="0" smtClean="0">
                <a:solidFill>
                  <a:srgbClr val="FFFF00"/>
                </a:solidFill>
              </a:rPr>
              <a:t> &amp; </a:t>
            </a:r>
            <a:r>
              <a:rPr lang="en-US" i="1" dirty="0" smtClean="0">
                <a:solidFill>
                  <a:srgbClr val="FF0000"/>
                </a:solidFill>
              </a:rPr>
              <a:t>PCA</a:t>
            </a:r>
            <a:r>
              <a:rPr lang="en-US" dirty="0" smtClean="0">
                <a:solidFill>
                  <a:srgbClr val="FFFF00"/>
                </a:solidFill>
              </a:rPr>
              <a:t> for anomaly detection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Contribution Analysis</a:t>
            </a:r>
            <a:r>
              <a:rPr lang="en-US" dirty="0" smtClean="0">
                <a:solidFill>
                  <a:srgbClr val="FFFF00"/>
                </a:solidFill>
              </a:rPr>
              <a:t> for RCA (Partial work)</a:t>
            </a:r>
          </a:p>
          <a:p>
            <a:pPr lvl="1"/>
            <a:r>
              <a:rPr lang="en-US" dirty="0" smtClean="0">
                <a:solidFill>
                  <a:srgbClr val="FF0000"/>
                </a:solidFill>
              </a:rPr>
              <a:t>ARIMA_PLUS_XREG</a:t>
            </a:r>
            <a:r>
              <a:rPr lang="en-US" dirty="0" smtClean="0">
                <a:solidFill>
                  <a:srgbClr val="FFFF00"/>
                </a:solidFill>
              </a:rPr>
              <a:t> for time series base forecasting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4" name="AutoShape 2" descr="Google Big Query Logo PNG Vector (SVG) Free Download"/>
          <p:cNvSpPr>
            <a:spLocks noChangeAspect="1" noChangeArrowheads="1"/>
          </p:cNvSpPr>
          <p:nvPr/>
        </p:nvSpPr>
        <p:spPr bwMode="auto">
          <a:xfrm>
            <a:off x="945284" y="1591809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AutoShape 4" descr="Google Big Query Logo PNG Vector (SVG) Free Download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9754233">
            <a:off x="709169" y="2368848"/>
            <a:ext cx="1490889" cy="1490889"/>
          </a:xfrm>
          <a:prstGeom prst="rect">
            <a:avLst/>
          </a:prstGeom>
        </p:spPr>
      </p:pic>
      <p:sp>
        <p:nvSpPr>
          <p:cNvPr id="7" name="AutoShape 6" descr="BigQuery ML Concepts &amp; Examples: Starter Guide - Analytics Yogi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8" descr="google cloud bigquery ml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9428">
            <a:off x="6037799" y="1781309"/>
            <a:ext cx="1440481" cy="1403545"/>
          </a:xfrm>
          <a:prstGeom prst="rect">
            <a:avLst/>
          </a:prstGeom>
        </p:spPr>
      </p:pic>
      <p:sp>
        <p:nvSpPr>
          <p:cNvPr id="10" name="AutoShape 10" descr="ADK Runtime Architecture (Developer ...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9668918">
            <a:off x="3077772" y="2507658"/>
            <a:ext cx="1965675" cy="110569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59360">
            <a:off x="3771493" y="4533486"/>
            <a:ext cx="2049202" cy="106484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310357">
            <a:off x="6287904" y="4231135"/>
            <a:ext cx="2366892" cy="1183446"/>
          </a:xfrm>
          <a:prstGeom prst="rect">
            <a:avLst/>
          </a:prstGeom>
        </p:spPr>
      </p:pic>
      <p:sp>
        <p:nvSpPr>
          <p:cNvPr id="14" name="AutoShape 12" descr="opik logo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20136078">
            <a:off x="241108" y="4370331"/>
            <a:ext cx="2287552" cy="715986"/>
          </a:xfrm>
          <a:prstGeom prst="rect">
            <a:avLst/>
          </a:prstGeom>
        </p:spPr>
      </p:pic>
      <p:sp>
        <p:nvSpPr>
          <p:cNvPr id="16" name="Content Placeholder 2"/>
          <p:cNvSpPr txBox="1">
            <a:spLocks/>
          </p:cNvSpPr>
          <p:nvPr/>
        </p:nvSpPr>
        <p:spPr>
          <a:xfrm rot="20201569">
            <a:off x="-171919" y="4880468"/>
            <a:ext cx="3786847" cy="14953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 smtClean="0">
                <a:solidFill>
                  <a:srgbClr val="FF0000"/>
                </a:solidFill>
              </a:rPr>
              <a:t>PROD-Grade</a:t>
            </a:r>
            <a:r>
              <a:rPr lang="en-US" dirty="0" smtClean="0">
                <a:solidFill>
                  <a:srgbClr val="FFFF00"/>
                </a:solidFill>
              </a:rPr>
              <a:t> Observability </a:t>
            </a:r>
          </a:p>
          <a:p>
            <a:pPr lvl="1"/>
            <a:r>
              <a:rPr lang="en-US" dirty="0" smtClean="0">
                <a:solidFill>
                  <a:srgbClr val="FFFF00"/>
                </a:solidFill>
              </a:rPr>
              <a:t>Online Evaluation</a:t>
            </a:r>
          </a:p>
          <a:p>
            <a:pPr lvl="1"/>
            <a:r>
              <a:rPr lang="en-US" dirty="0" smtClean="0">
                <a:solidFill>
                  <a:srgbClr val="FFFF00"/>
                </a:solidFill>
              </a:rPr>
              <a:t>Alerts &amp; Custom Metrics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9822816">
            <a:off x="9306207" y="5282291"/>
            <a:ext cx="1878363" cy="840451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69253" y="5879882"/>
            <a:ext cx="833338" cy="78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837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972" y="-55418"/>
            <a:ext cx="9905998" cy="1905000"/>
          </a:xfrm>
        </p:spPr>
        <p:txBody>
          <a:bodyPr/>
          <a:lstStyle/>
          <a:p>
            <a:r>
              <a:rPr lang="en-US" dirty="0" smtClean="0"/>
              <a:t>Biggest Risk &amp; </a:t>
            </a:r>
            <a:r>
              <a:rPr lang="en-US" b="1" dirty="0" smtClean="0"/>
              <a:t>Mitigation</a:t>
            </a:r>
            <a:r>
              <a:rPr lang="en-US" dirty="0" smtClean="0"/>
              <a:t> - Observability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93659" y="2096984"/>
            <a:ext cx="4701664" cy="31242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 rot="21412839">
            <a:off x="7706895" y="2191842"/>
            <a:ext cx="3496470" cy="369332"/>
          </a:xfrm>
          <a:prstGeom prst="rect">
            <a:avLst/>
          </a:prstGeom>
          <a:ln>
            <a:solidFill>
              <a:srgbClr val="00B0F0"/>
            </a:solidFill>
          </a:ln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Agent Evaluation using </a:t>
            </a:r>
            <a:r>
              <a:rPr lang="en-US" dirty="0" err="1" smtClean="0">
                <a:solidFill>
                  <a:srgbClr val="00B0F0"/>
                </a:solidFill>
              </a:rPr>
              <a:t>pytest</a:t>
            </a:r>
            <a:endParaRPr lang="en-US" dirty="0">
              <a:solidFill>
                <a:srgbClr val="00B0F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1011" y="5221184"/>
            <a:ext cx="4258510" cy="13164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077" y="1996063"/>
            <a:ext cx="5865894" cy="3123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011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662" y="154379"/>
            <a:ext cx="9905998" cy="104206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References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5248" y="1057931"/>
            <a:ext cx="9905998" cy="3124201"/>
          </a:xfrm>
        </p:spPr>
        <p:txBody>
          <a:bodyPr/>
          <a:lstStyle/>
          <a:p>
            <a:r>
              <a:rPr lang="en-US" dirty="0" smtClean="0">
                <a:hlinkClick r:id="rId2"/>
              </a:rPr>
              <a:t>arXiv:2308.12612 Try with Simpler -- An Evaluation of Improved Principal Component Analysis in Log-based Anomaly Detection - PCA 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Anomaly Detection using K-Means Algorithm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VISUALIZE NETWORK ANOMALY DETECTION USING K-MEANS</a:t>
            </a:r>
            <a:endParaRPr lang="en-US" dirty="0" smtClean="0"/>
          </a:p>
          <a:p>
            <a:r>
              <a:rPr lang="en-US" dirty="0">
                <a:hlinkClick r:id="rId5"/>
              </a:rPr>
              <a:t>Machine Learning-Enhanced Root Cause Analysis for Rapid Incident Management in High-Complexity Systems | Journal of Science &amp; Technology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814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1719</TotalTime>
  <Words>231</Words>
  <Application>Microsoft Office PowerPoint</Application>
  <PresentationFormat>Widescreen</PresentationFormat>
  <Paragraphs>53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</vt:lpstr>
      <vt:lpstr>Mesh</vt:lpstr>
      <vt:lpstr>CCIBT Hackathon 2025</vt:lpstr>
      <vt:lpstr>Team Members</vt:lpstr>
      <vt:lpstr>Solution – Process and Planning</vt:lpstr>
      <vt:lpstr>Process/Flow</vt:lpstr>
      <vt:lpstr>architecture</vt:lpstr>
      <vt:lpstr>Major components</vt:lpstr>
      <vt:lpstr>Biggest Risk &amp; Mitigation - Observability</vt:lpstr>
      <vt:lpstr>References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account</dc:creator>
  <cp:lastModifiedBy>Microsoft account</cp:lastModifiedBy>
  <cp:revision>40</cp:revision>
  <dcterms:created xsi:type="dcterms:W3CDTF">2025-12-17T11:28:58Z</dcterms:created>
  <dcterms:modified xsi:type="dcterms:W3CDTF">2025-12-18T16:09:06Z</dcterms:modified>
</cp:coreProperties>
</file>

<file path=docProps/thumbnail.jpeg>
</file>